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7" r:id="rId2"/>
    <p:sldId id="468" r:id="rId3"/>
    <p:sldId id="469" r:id="rId4"/>
    <p:sldId id="470" r:id="rId5"/>
    <p:sldId id="471" r:id="rId6"/>
    <p:sldId id="473" r:id="rId7"/>
    <p:sldId id="452" r:id="rId8"/>
    <p:sldId id="475" r:id="rId9"/>
    <p:sldId id="593" r:id="rId10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33"/>
    <a:srgbClr val="328A8E"/>
    <a:srgbClr val="9F0552"/>
    <a:srgbClr val="407458"/>
    <a:srgbClr val="653C76"/>
    <a:srgbClr val="B40000"/>
    <a:srgbClr val="1E38A8"/>
    <a:srgbClr val="46A448"/>
    <a:srgbClr val="38843A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F2B40-B88E-44A5-B239-CBB3A78BCB10}" v="27" dt="2023-01-18T07:33:17.6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5256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3DFD2-E686-4336-BC73-0E48E1787AE4}" type="doc">
      <dgm:prSet loTypeId="urn:microsoft.com/office/officeart/2005/8/layout/vList6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B65F7CF6-EAA6-4CB8-AC2B-F5AE7098ACD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lv-LV" sz="4400" i="0" dirty="0"/>
            <a:t>Šaurākā nozīmē</a:t>
          </a:r>
          <a:r>
            <a:rPr lang="lv-LV" sz="4400" i="1" dirty="0"/>
            <a:t> </a:t>
          </a:r>
          <a:r>
            <a:rPr lang="lv-LV" sz="1600" b="1" u="none" dirty="0"/>
            <a:t>tradicionāli šobrīd saprot un tiek lietots politikas plānošanā</a:t>
          </a:r>
          <a:r>
            <a:rPr lang="lv-LV" sz="1600" dirty="0"/>
            <a:t>:</a:t>
          </a:r>
          <a:endParaRPr lang="en-US" sz="1100" dirty="0"/>
        </a:p>
      </dgm:t>
    </dgm:pt>
    <dgm:pt modelId="{48708FD6-7804-41FB-90AF-712133F0ABC5}" type="parTrans" cxnId="{7EB8C717-1540-4F55-9F5D-8506D2A91706}">
      <dgm:prSet/>
      <dgm:spPr/>
      <dgm:t>
        <a:bodyPr/>
        <a:lstStyle/>
        <a:p>
          <a:endParaRPr lang="en-US"/>
        </a:p>
      </dgm:t>
    </dgm:pt>
    <dgm:pt modelId="{263CCCEE-5E5E-4710-9BE5-D1B1030E2822}" type="sibTrans" cxnId="{7EB8C717-1540-4F55-9F5D-8506D2A91706}">
      <dgm:prSet/>
      <dgm:spPr/>
      <dgm:t>
        <a:bodyPr/>
        <a:lstStyle/>
        <a:p>
          <a:endParaRPr lang="en-US"/>
        </a:p>
      </dgm:t>
    </dgm:pt>
    <dgm:pt modelId="{0D1582F9-B847-4658-8E24-8A09E326D958}">
      <dgm:prSet custT="1"/>
      <dgm:spPr/>
      <dgm:t>
        <a:bodyPr/>
        <a:lstStyle/>
        <a:p>
          <a:r>
            <a:rPr lang="lv-LV" sz="4400" i="0" dirty="0"/>
            <a:t>Plašākā nozīmē</a:t>
          </a:r>
          <a:r>
            <a:rPr lang="lv-LV" sz="4400" i="1" dirty="0"/>
            <a:t> </a:t>
          </a:r>
          <a:r>
            <a:rPr lang="lv-LV" sz="1600" b="1" u="none" dirty="0"/>
            <a:t>nepieciešams attīstīt valsts vispusīgai attīstībai un izaugsmei</a:t>
          </a:r>
          <a:r>
            <a:rPr lang="lv-LV" sz="1600" u="none" dirty="0"/>
            <a:t>:</a:t>
          </a:r>
          <a:endParaRPr lang="en-US" sz="4400" u="none" dirty="0"/>
        </a:p>
      </dgm:t>
    </dgm:pt>
    <dgm:pt modelId="{72B6C920-D282-4270-8F0A-3B838D646ED6}" type="parTrans" cxnId="{8AC70ED0-BBB2-4B36-A2F7-98118C33ACEB}">
      <dgm:prSet/>
      <dgm:spPr/>
      <dgm:t>
        <a:bodyPr/>
        <a:lstStyle/>
        <a:p>
          <a:endParaRPr lang="en-US"/>
        </a:p>
      </dgm:t>
    </dgm:pt>
    <dgm:pt modelId="{0E045F46-AF29-4179-9C6A-9D2E7DA5B735}" type="sibTrans" cxnId="{8AC70ED0-BBB2-4B36-A2F7-98118C33ACEB}">
      <dgm:prSet/>
      <dgm:spPr/>
      <dgm:t>
        <a:bodyPr/>
        <a:lstStyle/>
        <a:p>
          <a:endParaRPr lang="en-US"/>
        </a:p>
      </dgm:t>
    </dgm:pt>
    <dgm:pt modelId="{661FAD9A-8460-4DCB-93AE-068D9C44B178}">
      <dgm:prSet custT="1"/>
      <dgm:spPr/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Mērķis ir, </a:t>
          </a:r>
          <a:r>
            <a:rPr lang="lv-LV" sz="1800" dirty="0" err="1">
              <a:latin typeface="Verdana" panose="020B0604030504040204" pitchFamily="34" charset="0"/>
              <a:ea typeface="Verdana" panose="020B0604030504040204" pitchFamily="34" charset="0"/>
            </a:rPr>
            <a:t>monitorējot</a:t>
          </a:r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 situāciju būtiskākajos </a:t>
          </a:r>
          <a:r>
            <a:rPr lang="lv-LV" sz="1800" dirty="0" err="1">
              <a:latin typeface="Verdana" panose="020B0604030504040204" pitchFamily="34" charset="0"/>
              <a:ea typeface="Verdana" panose="020B0604030504040204" pitchFamily="34" charset="0"/>
            </a:rPr>
            <a:t>demo</a:t>
          </a:r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 parametrus – dzimstība, novecošanās un migrācija -, īstenot tautas ataudzi veicinošu Demogrāfijas politiku, nodrošinot plānotas sociālās investīcijas, nodrošināt stabilu valsts attīstību un izaugsmi, tostarp apmierinot darba devēju, komersantu pieprasījumu, ekonomikas attīstībai. </a:t>
          </a:r>
          <a:endParaRPr lang="en-US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7150BAE-0B83-45E6-A864-EA21A3847F90}" type="parTrans" cxnId="{89806D1C-53D2-48EF-AD55-7228653E34B4}">
      <dgm:prSet/>
      <dgm:spPr/>
      <dgm:t>
        <a:bodyPr/>
        <a:lstStyle/>
        <a:p>
          <a:endParaRPr lang="en-US"/>
        </a:p>
      </dgm:t>
    </dgm:pt>
    <dgm:pt modelId="{EC9B26DE-9851-4E03-AC96-3D81084F0700}" type="sibTrans" cxnId="{89806D1C-53D2-48EF-AD55-7228653E34B4}">
      <dgm:prSet/>
      <dgm:spPr/>
      <dgm:t>
        <a:bodyPr/>
        <a:lstStyle/>
        <a:p>
          <a:endParaRPr lang="en-US"/>
        </a:p>
      </dgm:t>
    </dgm:pt>
    <dgm:pt modelId="{9539555B-8865-441C-B706-95362F2B19EC}">
      <dgm:prSet custT="1"/>
      <dgm:spPr/>
      <dgm:t>
        <a:bodyPr/>
        <a:lstStyle/>
        <a:p>
          <a:r>
            <a:rPr lang="lv-LV" sz="1800" dirty="0">
              <a:latin typeface="Verdana" panose="020B0604030504040204" pitchFamily="34" charset="0"/>
              <a:ea typeface="Verdana" panose="020B0604030504040204" pitchFamily="34" charset="0"/>
            </a:rPr>
            <a:t>Mērķis ir radīt bērniem, ģimenēm un jaunatnei piemērotāku, drošāku un stabilāku dzīves vidi visā Latvijā neatkarīgi no katras konkrētās ģimenes vai bērna sociālā stāvokļa, tautības, konfesionālās piederības un citiem faktoriem.</a:t>
          </a:r>
          <a:endParaRPr lang="en-US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0941394-8ACD-430B-B2D8-2718126E8B48}" type="parTrans" cxnId="{50E4FC7D-5C4F-413D-AD32-A30CDD565CF7}">
      <dgm:prSet/>
      <dgm:spPr/>
      <dgm:t>
        <a:bodyPr/>
        <a:lstStyle/>
        <a:p>
          <a:endParaRPr lang="en-US"/>
        </a:p>
      </dgm:t>
    </dgm:pt>
    <dgm:pt modelId="{58202A6D-ED22-4C52-977A-616915C9ABDB}" type="sibTrans" cxnId="{50E4FC7D-5C4F-413D-AD32-A30CDD565CF7}">
      <dgm:prSet/>
      <dgm:spPr/>
      <dgm:t>
        <a:bodyPr/>
        <a:lstStyle/>
        <a:p>
          <a:endParaRPr lang="en-US"/>
        </a:p>
      </dgm:t>
    </dgm:pt>
    <dgm:pt modelId="{874CB372-D9C9-4999-8E64-0F23792DBFAA}">
      <dgm:prSet custT="1"/>
      <dgm:spPr/>
      <dgm:t>
        <a:bodyPr/>
        <a:lstStyle/>
        <a:p>
          <a:endParaRPr lang="en-US" sz="2000" dirty="0"/>
        </a:p>
      </dgm:t>
    </dgm:pt>
    <dgm:pt modelId="{9F7EE9E5-EE87-4027-8865-E30273F4F114}" type="parTrans" cxnId="{2878E23C-F498-448A-882C-6CB9B2C66390}">
      <dgm:prSet/>
      <dgm:spPr/>
      <dgm:t>
        <a:bodyPr/>
        <a:lstStyle/>
        <a:p>
          <a:endParaRPr lang="en-US"/>
        </a:p>
      </dgm:t>
    </dgm:pt>
    <dgm:pt modelId="{402771B8-B9C8-4924-97B1-147B6D66880A}" type="sibTrans" cxnId="{2878E23C-F498-448A-882C-6CB9B2C66390}">
      <dgm:prSet/>
      <dgm:spPr/>
      <dgm:t>
        <a:bodyPr/>
        <a:lstStyle/>
        <a:p>
          <a:endParaRPr lang="en-US"/>
        </a:p>
      </dgm:t>
    </dgm:pt>
    <dgm:pt modelId="{58BA2918-E781-4553-BAD5-BE1BE718E2C4}" type="pres">
      <dgm:prSet presAssocID="{2773DFD2-E686-4336-BC73-0E48E1787AE4}" presName="Name0" presStyleCnt="0">
        <dgm:presLayoutVars>
          <dgm:dir/>
          <dgm:animLvl val="lvl"/>
          <dgm:resizeHandles/>
        </dgm:presLayoutVars>
      </dgm:prSet>
      <dgm:spPr/>
    </dgm:pt>
    <dgm:pt modelId="{E78FFA46-5425-4F6C-BD72-3A277117B616}" type="pres">
      <dgm:prSet presAssocID="{B65F7CF6-EAA6-4CB8-AC2B-F5AE7098ACD4}" presName="linNode" presStyleCnt="0"/>
      <dgm:spPr/>
    </dgm:pt>
    <dgm:pt modelId="{9800AE2D-DA7F-46DF-A04C-5DBC8F20250F}" type="pres">
      <dgm:prSet presAssocID="{B65F7CF6-EAA6-4CB8-AC2B-F5AE7098ACD4}" presName="parentShp" presStyleLbl="node1" presStyleIdx="0" presStyleCnt="2" custScaleX="60156">
        <dgm:presLayoutVars>
          <dgm:bulletEnabled val="1"/>
        </dgm:presLayoutVars>
      </dgm:prSet>
      <dgm:spPr/>
    </dgm:pt>
    <dgm:pt modelId="{94443E91-7A03-4789-A104-8F6DFD7B5189}" type="pres">
      <dgm:prSet presAssocID="{B65F7CF6-EAA6-4CB8-AC2B-F5AE7098ACD4}" presName="childShp" presStyleLbl="bgAccFollowNode1" presStyleIdx="0" presStyleCnt="2" custScaleX="110276">
        <dgm:presLayoutVars>
          <dgm:bulletEnabled val="1"/>
        </dgm:presLayoutVars>
      </dgm:prSet>
      <dgm:spPr/>
    </dgm:pt>
    <dgm:pt modelId="{6627E883-3C90-4239-8F79-478DC254FB7C}" type="pres">
      <dgm:prSet presAssocID="{263CCCEE-5E5E-4710-9BE5-D1B1030E2822}" presName="spacing" presStyleCnt="0"/>
      <dgm:spPr/>
    </dgm:pt>
    <dgm:pt modelId="{07D3E0B1-AD60-46E0-8E5C-E57DB8F9C9A5}" type="pres">
      <dgm:prSet presAssocID="{0D1582F9-B847-4658-8E24-8A09E326D958}" presName="linNode" presStyleCnt="0"/>
      <dgm:spPr/>
    </dgm:pt>
    <dgm:pt modelId="{C31B4262-BBE2-4008-9B6B-24F39EC2EC06}" type="pres">
      <dgm:prSet presAssocID="{0D1582F9-B847-4658-8E24-8A09E326D958}" presName="parentShp" presStyleLbl="node1" presStyleIdx="1" presStyleCnt="2" custScaleX="60156">
        <dgm:presLayoutVars>
          <dgm:bulletEnabled val="1"/>
        </dgm:presLayoutVars>
      </dgm:prSet>
      <dgm:spPr/>
    </dgm:pt>
    <dgm:pt modelId="{37BC9372-612F-4601-A51D-7EB18C488FF2}" type="pres">
      <dgm:prSet presAssocID="{0D1582F9-B847-4658-8E24-8A09E326D958}" presName="childShp" presStyleLbl="bgAccFollowNode1" presStyleIdx="1" presStyleCnt="2" custScaleX="112086">
        <dgm:presLayoutVars>
          <dgm:bulletEnabled val="1"/>
        </dgm:presLayoutVars>
      </dgm:prSet>
      <dgm:spPr/>
    </dgm:pt>
  </dgm:ptLst>
  <dgm:cxnLst>
    <dgm:cxn modelId="{7EB8C717-1540-4F55-9F5D-8506D2A91706}" srcId="{2773DFD2-E686-4336-BC73-0E48E1787AE4}" destId="{B65F7CF6-EAA6-4CB8-AC2B-F5AE7098ACD4}" srcOrd="0" destOrd="0" parTransId="{48708FD6-7804-41FB-90AF-712133F0ABC5}" sibTransId="{263CCCEE-5E5E-4710-9BE5-D1B1030E2822}"/>
    <dgm:cxn modelId="{89806D1C-53D2-48EF-AD55-7228653E34B4}" srcId="{0D1582F9-B847-4658-8E24-8A09E326D958}" destId="{661FAD9A-8460-4DCB-93AE-068D9C44B178}" srcOrd="0" destOrd="0" parTransId="{17150BAE-0B83-45E6-A864-EA21A3847F90}" sibTransId="{EC9B26DE-9851-4E03-AC96-3D81084F0700}"/>
    <dgm:cxn modelId="{0C58292A-0076-4E26-9532-DAB870AB7810}" type="presOf" srcId="{B65F7CF6-EAA6-4CB8-AC2B-F5AE7098ACD4}" destId="{9800AE2D-DA7F-46DF-A04C-5DBC8F20250F}" srcOrd="0" destOrd="0" presId="urn:microsoft.com/office/officeart/2005/8/layout/vList6"/>
    <dgm:cxn modelId="{2878E23C-F498-448A-882C-6CB9B2C66390}" srcId="{B65F7CF6-EAA6-4CB8-AC2B-F5AE7098ACD4}" destId="{874CB372-D9C9-4999-8E64-0F23792DBFAA}" srcOrd="0" destOrd="0" parTransId="{9F7EE9E5-EE87-4027-8865-E30273F4F114}" sibTransId="{402771B8-B9C8-4924-97B1-147B6D66880A}"/>
    <dgm:cxn modelId="{3E858D3D-EEEF-4032-AF55-DAF8E29BC451}" type="presOf" srcId="{661FAD9A-8460-4DCB-93AE-068D9C44B178}" destId="{37BC9372-612F-4601-A51D-7EB18C488FF2}" srcOrd="0" destOrd="0" presId="urn:microsoft.com/office/officeart/2005/8/layout/vList6"/>
    <dgm:cxn modelId="{F521F65D-E426-43C6-8EBB-860E6B3EE516}" type="presOf" srcId="{0D1582F9-B847-4658-8E24-8A09E326D958}" destId="{C31B4262-BBE2-4008-9B6B-24F39EC2EC06}" srcOrd="0" destOrd="0" presId="urn:microsoft.com/office/officeart/2005/8/layout/vList6"/>
    <dgm:cxn modelId="{50E4FC7D-5C4F-413D-AD32-A30CDD565CF7}" srcId="{B65F7CF6-EAA6-4CB8-AC2B-F5AE7098ACD4}" destId="{9539555B-8865-441C-B706-95362F2B19EC}" srcOrd="1" destOrd="0" parTransId="{50941394-8ACD-430B-B2D8-2718126E8B48}" sibTransId="{58202A6D-ED22-4C52-977A-616915C9ABDB}"/>
    <dgm:cxn modelId="{4DB6FA7F-D813-420B-AF5C-5EA2625D6600}" type="presOf" srcId="{874CB372-D9C9-4999-8E64-0F23792DBFAA}" destId="{94443E91-7A03-4789-A104-8F6DFD7B5189}" srcOrd="0" destOrd="0" presId="urn:microsoft.com/office/officeart/2005/8/layout/vList6"/>
    <dgm:cxn modelId="{8AC70ED0-BBB2-4B36-A2F7-98118C33ACEB}" srcId="{2773DFD2-E686-4336-BC73-0E48E1787AE4}" destId="{0D1582F9-B847-4658-8E24-8A09E326D958}" srcOrd="1" destOrd="0" parTransId="{72B6C920-D282-4270-8F0A-3B838D646ED6}" sibTransId="{0E045F46-AF29-4179-9C6A-9D2E7DA5B735}"/>
    <dgm:cxn modelId="{0714E5DA-76F8-488F-8C7C-DF8E1A0FF2F3}" type="presOf" srcId="{2773DFD2-E686-4336-BC73-0E48E1787AE4}" destId="{58BA2918-E781-4553-BAD5-BE1BE718E2C4}" srcOrd="0" destOrd="0" presId="urn:microsoft.com/office/officeart/2005/8/layout/vList6"/>
    <dgm:cxn modelId="{20BFC2F0-AA56-44B6-9AB2-86C0C0254493}" type="presOf" srcId="{9539555B-8865-441C-B706-95362F2B19EC}" destId="{94443E91-7A03-4789-A104-8F6DFD7B5189}" srcOrd="0" destOrd="1" presId="urn:microsoft.com/office/officeart/2005/8/layout/vList6"/>
    <dgm:cxn modelId="{518C31C8-10AC-4979-863F-F281C3838AD5}" type="presParOf" srcId="{58BA2918-E781-4553-BAD5-BE1BE718E2C4}" destId="{E78FFA46-5425-4F6C-BD72-3A277117B616}" srcOrd="0" destOrd="0" presId="urn:microsoft.com/office/officeart/2005/8/layout/vList6"/>
    <dgm:cxn modelId="{DC611518-A6B6-4BD9-86C6-04CD8AD330C7}" type="presParOf" srcId="{E78FFA46-5425-4F6C-BD72-3A277117B616}" destId="{9800AE2D-DA7F-46DF-A04C-5DBC8F20250F}" srcOrd="0" destOrd="0" presId="urn:microsoft.com/office/officeart/2005/8/layout/vList6"/>
    <dgm:cxn modelId="{4439BBD8-A7D7-49C8-9CA8-05B29148C0EC}" type="presParOf" srcId="{E78FFA46-5425-4F6C-BD72-3A277117B616}" destId="{94443E91-7A03-4789-A104-8F6DFD7B5189}" srcOrd="1" destOrd="0" presId="urn:microsoft.com/office/officeart/2005/8/layout/vList6"/>
    <dgm:cxn modelId="{36027B93-9A14-47C1-9AF2-27864D35026E}" type="presParOf" srcId="{58BA2918-E781-4553-BAD5-BE1BE718E2C4}" destId="{6627E883-3C90-4239-8F79-478DC254FB7C}" srcOrd="1" destOrd="0" presId="urn:microsoft.com/office/officeart/2005/8/layout/vList6"/>
    <dgm:cxn modelId="{D45A70F5-D2AC-4E8A-8761-4CFD6C9BED1E}" type="presParOf" srcId="{58BA2918-E781-4553-BAD5-BE1BE718E2C4}" destId="{07D3E0B1-AD60-46E0-8E5C-E57DB8F9C9A5}" srcOrd="2" destOrd="0" presId="urn:microsoft.com/office/officeart/2005/8/layout/vList6"/>
    <dgm:cxn modelId="{5A926E29-D7DD-4139-8323-5F581A536D80}" type="presParOf" srcId="{07D3E0B1-AD60-46E0-8E5C-E57DB8F9C9A5}" destId="{C31B4262-BBE2-4008-9B6B-24F39EC2EC06}" srcOrd="0" destOrd="0" presId="urn:microsoft.com/office/officeart/2005/8/layout/vList6"/>
    <dgm:cxn modelId="{9E500F9C-FF4C-42C8-A591-A06C2C1A05AC}" type="presParOf" srcId="{07D3E0B1-AD60-46E0-8E5C-E57DB8F9C9A5}" destId="{37BC9372-612F-4601-A51D-7EB18C488F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43E91-7A03-4789-A104-8F6DFD7B5189}">
      <dsp:nvSpPr>
        <dsp:cNvPr id="0" name=""/>
        <dsp:cNvSpPr/>
      </dsp:nvSpPr>
      <dsp:spPr>
        <a:xfrm>
          <a:off x="3386007" y="597"/>
          <a:ext cx="7739191" cy="23316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Mērķis ir radīt bērniem, ģimenēm un jaunatnei piemērotāku, drošāku un stabilāku dzīves vidi visā Latvijā neatkarīgi no katras konkrētās ģimenes vai bērna sociālā stāvokļa, tautības, konfesionālās piederības un citiem faktoriem.</a:t>
          </a:r>
          <a:endParaRPr lang="en-US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386007" y="292049"/>
        <a:ext cx="6864835" cy="1748712"/>
      </dsp:txXfrm>
    </dsp:sp>
    <dsp:sp modelId="{9800AE2D-DA7F-46DF-A04C-5DBC8F20250F}">
      <dsp:nvSpPr>
        <dsp:cNvPr id="0" name=""/>
        <dsp:cNvSpPr/>
      </dsp:nvSpPr>
      <dsp:spPr>
        <a:xfrm>
          <a:off x="571500" y="597"/>
          <a:ext cx="2814506" cy="233161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4400" i="0" kern="1200" dirty="0"/>
            <a:t>Šaurākā nozīmē</a:t>
          </a:r>
          <a:r>
            <a:rPr lang="lv-LV" sz="4400" i="1" kern="1200" dirty="0"/>
            <a:t> </a:t>
          </a:r>
          <a:r>
            <a:rPr lang="lv-LV" sz="1600" b="1" u="none" kern="1200" dirty="0"/>
            <a:t>tradicionāli šobrīd saprot un tiek lietots politikas plānošanā</a:t>
          </a:r>
          <a:r>
            <a:rPr lang="lv-LV" sz="1600" kern="1200" dirty="0"/>
            <a:t>:</a:t>
          </a:r>
          <a:endParaRPr lang="en-US" sz="1100" kern="1200" dirty="0"/>
        </a:p>
      </dsp:txBody>
      <dsp:txXfrm>
        <a:off x="685320" y="114417"/>
        <a:ext cx="2586866" cy="2103976"/>
      </dsp:txXfrm>
    </dsp:sp>
    <dsp:sp modelId="{37BC9372-612F-4601-A51D-7EB18C488FF2}">
      <dsp:nvSpPr>
        <dsp:cNvPr id="0" name=""/>
        <dsp:cNvSpPr/>
      </dsp:nvSpPr>
      <dsp:spPr>
        <a:xfrm>
          <a:off x="3322494" y="2565376"/>
          <a:ext cx="7866217" cy="23316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Mērķis ir, </a:t>
          </a:r>
          <a:r>
            <a:rPr lang="lv-LV" sz="1800" kern="1200" dirty="0" err="1">
              <a:latin typeface="Verdana" panose="020B0604030504040204" pitchFamily="34" charset="0"/>
              <a:ea typeface="Verdana" panose="020B0604030504040204" pitchFamily="34" charset="0"/>
            </a:rPr>
            <a:t>monitorējot</a:t>
          </a: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 situāciju būtiskākajos </a:t>
          </a:r>
          <a:r>
            <a:rPr lang="lv-LV" sz="1800" kern="1200" dirty="0" err="1">
              <a:latin typeface="Verdana" panose="020B0604030504040204" pitchFamily="34" charset="0"/>
              <a:ea typeface="Verdana" panose="020B0604030504040204" pitchFamily="34" charset="0"/>
            </a:rPr>
            <a:t>demo</a:t>
          </a:r>
          <a:r>
            <a:rPr lang="lv-LV" sz="1800" kern="1200" dirty="0">
              <a:latin typeface="Verdana" panose="020B0604030504040204" pitchFamily="34" charset="0"/>
              <a:ea typeface="Verdana" panose="020B0604030504040204" pitchFamily="34" charset="0"/>
            </a:rPr>
            <a:t> parametrus – dzimstība, novecošanās un migrācija -, īstenot tautas ataudzi veicinošu Demogrāfijas politiku, nodrošinot plānotas sociālās investīcijas, nodrošināt stabilu valsts attīstību un izaugsmi, tostarp apmierinot darba devēju, komersantu pieprasījumu, ekonomikas attīstībai. </a:t>
          </a:r>
          <a:endParaRPr lang="en-US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322494" y="2856828"/>
        <a:ext cx="6991861" cy="1748712"/>
      </dsp:txXfrm>
    </dsp:sp>
    <dsp:sp modelId="{C31B4262-BBE2-4008-9B6B-24F39EC2EC06}">
      <dsp:nvSpPr>
        <dsp:cNvPr id="0" name=""/>
        <dsp:cNvSpPr/>
      </dsp:nvSpPr>
      <dsp:spPr>
        <a:xfrm>
          <a:off x="507987" y="2565376"/>
          <a:ext cx="2814506" cy="233161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400" i="0" kern="1200" dirty="0"/>
            <a:t>Plašākā nozīmē</a:t>
          </a:r>
          <a:r>
            <a:rPr lang="lv-LV" sz="4400" i="1" kern="1200" dirty="0"/>
            <a:t> </a:t>
          </a:r>
          <a:r>
            <a:rPr lang="lv-LV" sz="1600" b="1" u="none" kern="1200" dirty="0"/>
            <a:t>nepieciešams attīstīt valsts vispusīgai attīstībai un izaugsmei</a:t>
          </a:r>
          <a:r>
            <a:rPr lang="lv-LV" sz="1600" u="none" kern="1200" dirty="0"/>
            <a:t>:</a:t>
          </a:r>
          <a:endParaRPr lang="en-US" sz="4400" u="none" kern="1200" dirty="0"/>
        </a:p>
      </dsp:txBody>
      <dsp:txXfrm>
        <a:off x="621807" y="2679196"/>
        <a:ext cx="2586866" cy="2103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06/08/2020</a:t>
            </a: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795E1-904C-4353-8BC5-F9DFF48FF6E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37398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06/08/2020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A1486-A9C5-4DD5-9581-93229364B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04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A1486-A9C5-4DD5-9581-93229364BEC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06/08/2020</a:t>
            </a:r>
          </a:p>
        </p:txBody>
      </p:sp>
    </p:spTree>
    <p:extLst>
      <p:ext uri="{BB962C8B-B14F-4D97-AF65-F5344CB8AC3E}">
        <p14:creationId xmlns:p14="http://schemas.microsoft.com/office/powerpoint/2010/main" val="154597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06/08/2020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A1486-A9C5-4DD5-9581-93229364BE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06/08/2020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A1486-A9C5-4DD5-9581-93229364BE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72DF-AF7D-4A88-804C-5A14635F0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8DA9C-79D9-4F06-B4BA-B96FAAB5E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E8415-33B3-40B1-907E-64176A87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A92AC-FC36-482C-854D-25753958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27020-5A34-4189-A5D5-38CADC14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1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A4E1-A8EE-4402-BAE4-84CB82EC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22CD3-0C6A-4E1F-8C3C-C79C6568F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61AA8-AB94-453F-9431-6B895057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3A59C-5AB3-44B3-8CF8-0FA40657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345F7-E801-4AB3-9C25-2E2CBFB3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0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96C6A-6A20-4C4D-9C9B-454646565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D92F8-B5FE-4C61-B14C-59A281DCA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483D0-6C9F-46DC-B5AD-B14D0E5F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79611-4BD1-4AC7-AB4D-267EFF4D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B5414-C1EC-42BD-A902-00A004A3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6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771BBCFC-90A4-4501-AABC-DE2864AD59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734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DE98337-6602-4868-B908-EB39C4CD68A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64EF87-332A-4824-8562-9213E97F70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FE2BC-CB58-4762-AFB7-1200F5B5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FC35E-FD49-4439-AF3C-D27603E23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1C646-CAB2-4712-8FDF-EC9DAB851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FCFD2-1022-47F2-ADB1-69076525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F2E40-5DC1-495A-9A04-A457BC9DA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7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76453-EC00-4FEA-A2E8-BF022C873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42D05-ACAD-45BF-AA4D-D9D5E98A6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C3ECA-42E3-46BE-A542-29C86D71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C7B5C-AB1C-4720-AF4C-3355C25C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3D12C-09DA-492C-B7CC-9CBA4F9C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8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A68E-2EAF-495B-9376-A16ED7B0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4C936-5AFF-41AA-8692-F45444396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F8A12-2350-42DC-ABA8-65B2A66FF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6109A-83B9-4F7B-852A-7D9800289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327D1-06A1-4B78-B9C2-18EF3A0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51C75-C5E1-4B04-8334-9664AB97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0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A60A-CEE3-465C-9459-DE3C079D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29092-BCC7-4F3B-B8A6-55957CAE3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C38BD-BC8F-4ED4-B07A-17E30FD78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3D576-28EB-41F3-AF2B-ADF6A2127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62784-B2C3-43BC-A374-EDA8AA33F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E12FF-DB4B-4123-AE84-B3303594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96E60-6E68-4EB2-ADC8-A60C9F09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FE6AA6-5538-43AF-8D4D-005087DF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9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024A-5EF8-47D0-B5C7-0091BD7B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C32A0-9472-4506-8869-8AAF0ECE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5FB11-8EAF-4587-AF37-5EAEFC0E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94E0F-C2C0-4F3F-B659-AAB5ED87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1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42239-8A61-41C1-A229-5C618A1D2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3F832-85B2-411D-85C6-8C2AE8EC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8816F-A86B-4C50-B1AD-31B28586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7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02F-D998-44A2-9600-B326870D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F9CE5-E960-41CC-BFB2-1D66C740A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59288-E18C-4E7F-8101-115560CA5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8AFE5-1808-4635-9FD7-987442D4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73A01-0981-463B-9F9F-EB6AEEF0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E60F1F-9236-4AF1-958A-AAB4908F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6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85A79-9FD7-41FE-B5DD-C7E482A6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96A1F-EB9B-4BC7-8D43-EB1290CEC2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844EF-C434-45C1-B245-E5AFDB88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56CDC-5511-443B-B727-FC6A40AF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73CF5-A5D2-4F35-812B-1C3366B5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1E6AC-C4A1-48A6-A554-4BC93C36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3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B98157-1F65-43A1-AEB3-488E2361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A1DB7-78A0-4429-A402-AD0B23A71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403B7-DEF0-4C65-AB25-03B7D8A3C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651CF-C290-4467-B4DB-9D96A2DF3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59E03-9A1F-4373-9300-BA541A7C3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962D2-EF59-4193-8832-CAF6E94B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7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m.gov.lv/lv/media/4513/downlo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petijumi.mk.gov.lv/sites/default/files/title_file/Latvijas-gimenes-paaudzes-2018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kc.gov.lv/nap2027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1907629" y="3065956"/>
            <a:ext cx="8679463" cy="2784636"/>
          </a:xfrm>
        </p:spPr>
        <p:txBody>
          <a:bodyPr>
            <a:normAutofit fontScale="90000"/>
          </a:bodyPr>
          <a:lstStyle/>
          <a:p>
            <a:pPr marL="12700" algn="r">
              <a:lnSpc>
                <a:spcPct val="100000"/>
              </a:lnSpc>
              <a:spcBef>
                <a:spcPts val="1085"/>
              </a:spcBef>
            </a:pPr>
            <a:br>
              <a:rPr lang="lv-LV" altLang="lv-LV" sz="1600" b="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br>
              <a:rPr lang="lv-LV" altLang="lv-LV" sz="2500" dirty="0">
                <a:solidFill>
                  <a:srgbClr val="3E8494"/>
                </a:solidFill>
                <a:ea typeface="MS PGothic" panose="020B0600070205080204" pitchFamily="34" charset="-128"/>
              </a:rPr>
            </a:br>
            <a:r>
              <a:rPr lang="en-US" sz="2800" dirty="0" err="1">
                <a:solidFill>
                  <a:srgbClr val="993333"/>
                </a:solidFill>
                <a:ea typeface="MS PGothic" panose="020B0600070205080204" pitchFamily="34" charset="-128"/>
              </a:rPr>
              <a:t>Demogrāfiskā</a:t>
            </a:r>
            <a:r>
              <a:rPr lang="en-US" sz="2800" dirty="0">
                <a:solidFill>
                  <a:srgbClr val="993333"/>
                </a:solidFill>
                <a:ea typeface="MS PGothic" panose="020B0600070205080204" pitchFamily="34" charset="-128"/>
              </a:rPr>
              <a:t> </a:t>
            </a:r>
            <a:r>
              <a:rPr lang="en-US" sz="2800" dirty="0" err="1">
                <a:solidFill>
                  <a:srgbClr val="993333"/>
                </a:solidFill>
                <a:ea typeface="MS PGothic" panose="020B0600070205080204" pitchFamily="34" charset="-128"/>
              </a:rPr>
              <a:t>situācija</a:t>
            </a:r>
            <a:r>
              <a:rPr lang="en-US" sz="2800" dirty="0">
                <a:solidFill>
                  <a:srgbClr val="993333"/>
                </a:solidFill>
                <a:ea typeface="MS PGothic" panose="020B0600070205080204" pitchFamily="34" charset="-128"/>
              </a:rPr>
              <a:t> </a:t>
            </a:r>
            <a:r>
              <a:rPr lang="en-US" sz="2800" dirty="0" err="1">
                <a:solidFill>
                  <a:srgbClr val="993333"/>
                </a:solidFill>
                <a:ea typeface="MS PGothic" panose="020B0600070205080204" pitchFamily="34" charset="-128"/>
              </a:rPr>
              <a:t>Latvijā</a:t>
            </a:r>
            <a:r>
              <a:rPr lang="en-US" sz="2800" dirty="0">
                <a:solidFill>
                  <a:srgbClr val="993333"/>
                </a:solidFill>
                <a:ea typeface="MS PGothic" panose="020B0600070205080204" pitchFamily="34" charset="-128"/>
              </a:rPr>
              <a:t> un </a:t>
            </a:r>
            <a:r>
              <a:rPr lang="en-US" sz="2800" dirty="0" err="1">
                <a:solidFill>
                  <a:srgbClr val="993333"/>
                </a:solidFill>
                <a:ea typeface="MS PGothic" panose="020B0600070205080204" pitchFamily="34" charset="-128"/>
              </a:rPr>
              <a:t>priekšlikumi</a:t>
            </a:r>
            <a:r>
              <a:rPr lang="en-US" sz="2800" dirty="0">
                <a:solidFill>
                  <a:srgbClr val="993333"/>
                </a:solidFill>
                <a:ea typeface="MS PGothic" panose="020B0600070205080204" pitchFamily="34" charset="-128"/>
              </a:rPr>
              <a:t> </a:t>
            </a:r>
            <a:r>
              <a:rPr lang="en-US" sz="2800" dirty="0" err="1">
                <a:solidFill>
                  <a:srgbClr val="993333"/>
                </a:solidFill>
                <a:ea typeface="MS PGothic" panose="020B0600070205080204" pitchFamily="34" charset="-128"/>
              </a:rPr>
              <a:t>demogrāfisko</a:t>
            </a:r>
            <a:r>
              <a:rPr lang="en-US" sz="2800" dirty="0">
                <a:solidFill>
                  <a:srgbClr val="993333"/>
                </a:solidFill>
                <a:ea typeface="MS PGothic" panose="020B0600070205080204" pitchFamily="34" charset="-128"/>
              </a:rPr>
              <a:t> </a:t>
            </a:r>
            <a:r>
              <a:rPr lang="en-US" sz="2800" dirty="0" err="1">
                <a:solidFill>
                  <a:srgbClr val="993333"/>
                </a:solidFill>
                <a:ea typeface="MS PGothic" panose="020B0600070205080204" pitchFamily="34" charset="-128"/>
              </a:rPr>
              <a:t>rādītāju</a:t>
            </a:r>
            <a:r>
              <a:rPr lang="en-US" sz="2800" dirty="0">
                <a:solidFill>
                  <a:srgbClr val="993333"/>
                </a:solidFill>
                <a:ea typeface="MS PGothic" panose="020B0600070205080204" pitchFamily="34" charset="-128"/>
              </a:rPr>
              <a:t> </a:t>
            </a:r>
            <a:r>
              <a:rPr lang="en-US" sz="2800" dirty="0" err="1">
                <a:solidFill>
                  <a:srgbClr val="993333"/>
                </a:solidFill>
                <a:ea typeface="MS PGothic" panose="020B0600070205080204" pitchFamily="34" charset="-128"/>
              </a:rPr>
              <a:t>uzlabošanā</a:t>
            </a:r>
            <a:br>
              <a:rPr lang="lv-LV" altLang="lv-LV" sz="2800" dirty="0">
                <a:solidFill>
                  <a:srgbClr val="993333"/>
                </a:solidFill>
                <a:ea typeface="MS PGothic" panose="020B0600070205080204" pitchFamily="34" charset="-128"/>
              </a:rPr>
            </a:br>
            <a:br>
              <a:rPr lang="lv-LV" altLang="lv-LV" sz="280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r>
              <a:rPr lang="lv-LV" sz="1600" b="0" dirty="0">
                <a:ea typeface="MS PGothic" panose="020B0600070205080204" pitchFamily="34" charset="-128"/>
              </a:rPr>
              <a:t>Saeimas I</a:t>
            </a:r>
            <a:r>
              <a:rPr lang="en-US" sz="1600" b="0" dirty="0" err="1">
                <a:ea typeface="MS PGothic" panose="020B0600070205080204" pitchFamily="34" charset="-128"/>
              </a:rPr>
              <a:t>lgtspējīgas</a:t>
            </a:r>
            <a:r>
              <a:rPr lang="en-US" sz="1600" b="0" dirty="0">
                <a:ea typeface="MS PGothic" panose="020B0600070205080204" pitchFamily="34" charset="-128"/>
              </a:rPr>
              <a:t> </a:t>
            </a:r>
            <a:r>
              <a:rPr lang="en-US" sz="1600" b="0" dirty="0" err="1">
                <a:ea typeface="MS PGothic" panose="020B0600070205080204" pitchFamily="34" charset="-128"/>
              </a:rPr>
              <a:t>attīstības</a:t>
            </a:r>
            <a:r>
              <a:rPr lang="en-US" sz="1600" b="0" dirty="0">
                <a:ea typeface="MS PGothic" panose="020B0600070205080204" pitchFamily="34" charset="-128"/>
              </a:rPr>
              <a:t> </a:t>
            </a:r>
            <a:r>
              <a:rPr lang="en-US" sz="1600" b="0" dirty="0" err="1">
                <a:ea typeface="MS PGothic" panose="020B0600070205080204" pitchFamily="34" charset="-128"/>
              </a:rPr>
              <a:t>komisijas</a:t>
            </a:r>
            <a:r>
              <a:rPr lang="en-US" sz="1600" b="0" dirty="0">
                <a:ea typeface="MS PGothic" panose="020B0600070205080204" pitchFamily="34" charset="-128"/>
              </a:rPr>
              <a:t> </a:t>
            </a:r>
            <a:r>
              <a:rPr lang="en-US" sz="1600" b="0" dirty="0" err="1">
                <a:ea typeface="MS PGothic" panose="020B0600070205080204" pitchFamily="34" charset="-128"/>
              </a:rPr>
              <a:t>sēde</a:t>
            </a:r>
            <a:r>
              <a:rPr lang="lv-LV" sz="1600" b="0" dirty="0">
                <a:ea typeface="MS PGothic" panose="020B0600070205080204" pitchFamily="34" charset="-128"/>
              </a:rPr>
              <a:t>,</a:t>
            </a:r>
            <a:r>
              <a:rPr lang="en-US" sz="1600" b="0" dirty="0">
                <a:ea typeface="MS PGothic" panose="020B0600070205080204" pitchFamily="34" charset="-128"/>
              </a:rPr>
              <a:t> </a:t>
            </a:r>
            <a:r>
              <a:rPr lang="lv-LV" sz="1600" b="0" dirty="0">
                <a:ea typeface="MS PGothic" panose="020B0600070205080204" pitchFamily="34" charset="-128"/>
              </a:rPr>
              <a:t>18.01.2023.</a:t>
            </a:r>
            <a:br>
              <a:rPr lang="lv-LV" sz="1600" b="0" dirty="0">
                <a:ea typeface="MS PGothic" panose="020B0600070205080204" pitchFamily="34" charset="-128"/>
              </a:rPr>
            </a:br>
            <a:br>
              <a:rPr lang="lv-LV" sz="1600" b="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br>
              <a:rPr lang="lv-LV" sz="1600" b="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br>
              <a:rPr lang="lv-LV" altLang="lv-LV" sz="1600" b="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br>
              <a:rPr lang="lv-LV" altLang="lv-LV" sz="1600" b="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r>
              <a:rPr lang="lv-LV" altLang="lv-LV" sz="1600" b="0" dirty="0">
                <a:ea typeface="MS PGothic" panose="020B0600070205080204" pitchFamily="34" charset="-128"/>
              </a:rPr>
              <a:t>                                                                                                   </a:t>
            </a:r>
            <a:r>
              <a:rPr lang="lv-LV" sz="1300" b="1" spc="30" dirty="0">
                <a:latin typeface="Rubik"/>
                <a:cs typeface="Rubik"/>
              </a:rPr>
              <a:t>Rudīte Osvalde, </a:t>
            </a:r>
            <a:br>
              <a:rPr lang="lv-LV" sz="1300" b="1" spc="30" dirty="0">
                <a:latin typeface="Rubik"/>
                <a:cs typeface="Rubik"/>
              </a:rPr>
            </a:br>
            <a:r>
              <a:rPr lang="lv-LV" sz="1300" b="0" dirty="0">
                <a:latin typeface="Rubik"/>
              </a:rPr>
              <a:t>Pārresoru koordinācijas centra vadītāja vietniece, </a:t>
            </a:r>
            <a:br>
              <a:rPr lang="lv-LV" sz="1300" b="0" dirty="0">
                <a:latin typeface="Rubik"/>
              </a:rPr>
            </a:br>
            <a:r>
              <a:rPr lang="lv-LV" sz="1300" b="0" dirty="0">
                <a:latin typeface="Rubik"/>
              </a:rPr>
              <a:t>Attīstības plānošanas nodaļas vadītāja</a:t>
            </a:r>
            <a:r>
              <a:rPr lang="lv-LV" sz="1300" b="0" spc="30" dirty="0">
                <a:latin typeface="Rubik"/>
                <a:cs typeface="Rubik"/>
              </a:rPr>
              <a:t> </a:t>
            </a:r>
            <a:br>
              <a:rPr lang="lv-LV" sz="1400" b="0" dirty="0">
                <a:latin typeface="Rubik"/>
                <a:cs typeface="Rubik"/>
              </a:rPr>
            </a:br>
            <a:br>
              <a:rPr lang="lv-LV" altLang="lv-LV" sz="1300" b="0" dirty="0">
                <a:solidFill>
                  <a:srgbClr val="3E8494"/>
                </a:solidFill>
                <a:ea typeface="MS PGothic" panose="020B0600070205080204" pitchFamily="34" charset="-128"/>
              </a:rPr>
            </a:br>
            <a:endParaRPr lang="lv-LV" altLang="lv-LV" sz="1300" b="0" dirty="0">
              <a:solidFill>
                <a:srgbClr val="62ABBD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38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967911-B899-86F5-6395-683A0DB5E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0" y="716322"/>
            <a:ext cx="3668035" cy="1162051"/>
          </a:xfrm>
        </p:spPr>
        <p:txBody>
          <a:bodyPr/>
          <a:lstStyle/>
          <a:p>
            <a:r>
              <a:rPr lang="lv-LV" sz="2800" dirty="0">
                <a:solidFill>
                  <a:srgbClr val="993333"/>
                </a:solidFill>
                <a:cs typeface="+mj-cs"/>
              </a:rPr>
              <a:t>DEMOGRĀFIJA</a:t>
            </a:r>
            <a:r>
              <a:rPr lang="lv-LV" b="1" dirty="0">
                <a:solidFill>
                  <a:srgbClr val="993333"/>
                </a:solidFill>
              </a:rPr>
              <a:t> </a:t>
            </a:r>
            <a:endParaRPr lang="en-US" dirty="0">
              <a:solidFill>
                <a:srgbClr val="993333"/>
              </a:solidFill>
            </a:endParaRPr>
          </a:p>
        </p:txBody>
      </p:sp>
      <p:graphicFrame>
        <p:nvGraphicFramePr>
          <p:cNvPr id="8" name="Satura vietturis 7">
            <a:extLst>
              <a:ext uri="{FF2B5EF4-FFF2-40B4-BE49-F238E27FC236}">
                <a16:creationId xmlns:a16="http://schemas.microsoft.com/office/drawing/2014/main" id="{23E06FF8-C896-52DE-60F6-0D3625FC2E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045093"/>
              </p:ext>
            </p:extLst>
          </p:nvPr>
        </p:nvGraphicFramePr>
        <p:xfrm>
          <a:off x="406400" y="1579409"/>
          <a:ext cx="11696700" cy="4897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CF189B31-69F4-BE5D-CEC9-473BB3F6CE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ksta vietturis 5">
            <a:extLst>
              <a:ext uri="{FF2B5EF4-FFF2-40B4-BE49-F238E27FC236}">
                <a16:creationId xmlns:a16="http://schemas.microsoft.com/office/drawing/2014/main" id="{19E6A3B1-33BF-DD01-10C7-98D8BBC5D53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37DB7E7-82D3-C29E-90A0-5EDFCF39861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DE98337-6602-4868-B908-EB39C4CD68A9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7377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ttēls 15">
            <a:extLst>
              <a:ext uri="{FF2B5EF4-FFF2-40B4-BE49-F238E27FC236}">
                <a16:creationId xmlns:a16="http://schemas.microsoft.com/office/drawing/2014/main" id="{EE0C8BC4-E502-0B79-8FE8-735229112D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74" t="20987" r="45927" b="6001"/>
          <a:stretch/>
        </p:blipFill>
        <p:spPr>
          <a:xfrm>
            <a:off x="364915" y="1435027"/>
            <a:ext cx="3943487" cy="4588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6269AEF8-E179-5A6B-D5E5-83A61F37EE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8908" y="3736566"/>
            <a:ext cx="3011055" cy="586051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Teksta vietturis 5">
            <a:extLst>
              <a:ext uri="{FF2B5EF4-FFF2-40B4-BE49-F238E27FC236}">
                <a16:creationId xmlns:a16="http://schemas.microsoft.com/office/drawing/2014/main" id="{E09F7C25-076A-B6DE-791B-0838F0538F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EEA0ADA-057E-BAA0-0FE7-BF9C90DF37A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DE98337-6602-4868-B908-EB39C4CD68A9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pic>
        <p:nvPicPr>
          <p:cNvPr id="13" name="Attēls 12">
            <a:extLst>
              <a:ext uri="{FF2B5EF4-FFF2-40B4-BE49-F238E27FC236}">
                <a16:creationId xmlns:a16="http://schemas.microsoft.com/office/drawing/2014/main" id="{B1F094C4-794C-E1DC-DC61-8D1B364723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40" t="21341" r="17121" b="12877"/>
          <a:stretch/>
        </p:blipFill>
        <p:spPr>
          <a:xfrm>
            <a:off x="3999059" y="1633444"/>
            <a:ext cx="7627113" cy="4247810"/>
          </a:xfrm>
          <a:prstGeom prst="rect">
            <a:avLst/>
          </a:prstGeom>
        </p:spPr>
      </p:pic>
      <p:sp>
        <p:nvSpPr>
          <p:cNvPr id="14" name="Virsraksts 1">
            <a:extLst>
              <a:ext uri="{FF2B5EF4-FFF2-40B4-BE49-F238E27FC236}">
                <a16:creationId xmlns:a16="http://schemas.microsoft.com/office/drawing/2014/main" id="{FA4C852D-7674-1F85-B0E2-B57E5FA32739}"/>
              </a:ext>
            </a:extLst>
          </p:cNvPr>
          <p:cNvSpPr txBox="1">
            <a:spLocks/>
          </p:cNvSpPr>
          <p:nvPr/>
        </p:nvSpPr>
        <p:spPr>
          <a:xfrm>
            <a:off x="4775200" y="716322"/>
            <a:ext cx="3668035" cy="11620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sz="2800" dirty="0">
                <a:solidFill>
                  <a:srgbClr val="993333"/>
                </a:solidFill>
                <a:cs typeface="+mj-cs"/>
              </a:rPr>
              <a:t>NAP2027</a:t>
            </a:r>
            <a:r>
              <a:rPr lang="lv-LV" dirty="0"/>
              <a:t> </a:t>
            </a:r>
            <a:endParaRPr lang="en-US" dirty="0"/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8CAF00D0-9471-792D-27D2-C3A579431457}"/>
              </a:ext>
            </a:extLst>
          </p:cNvPr>
          <p:cNvSpPr/>
          <p:nvPr/>
        </p:nvSpPr>
        <p:spPr>
          <a:xfrm>
            <a:off x="4557498" y="4130384"/>
            <a:ext cx="6888543" cy="11620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>
            <a:extLst>
              <a:ext uri="{FF2B5EF4-FFF2-40B4-BE49-F238E27FC236}">
                <a16:creationId xmlns:a16="http://schemas.microsoft.com/office/drawing/2014/main" id="{14A50360-B1B5-A6D8-83D9-8A3272347C2A}"/>
              </a:ext>
            </a:extLst>
          </p:cNvPr>
          <p:cNvGrpSpPr/>
          <p:nvPr/>
        </p:nvGrpSpPr>
        <p:grpSpPr>
          <a:xfrm>
            <a:off x="2983345" y="2068944"/>
            <a:ext cx="9559637" cy="4789055"/>
            <a:chOff x="2326510" y="1851953"/>
            <a:chExt cx="4766138" cy="2685951"/>
          </a:xfrm>
        </p:grpSpPr>
        <p:pic>
          <p:nvPicPr>
            <p:cNvPr id="10" name="Attēls 9">
              <a:extLst>
                <a:ext uri="{FF2B5EF4-FFF2-40B4-BE49-F238E27FC236}">
                  <a16:creationId xmlns:a16="http://schemas.microsoft.com/office/drawing/2014/main" id="{626E4800-2E28-E828-7622-350667E723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8777" t="70717" r="25401" b="5654"/>
            <a:stretch/>
          </p:blipFill>
          <p:spPr>
            <a:xfrm>
              <a:off x="2647524" y="3248573"/>
              <a:ext cx="4445124" cy="1289331"/>
            </a:xfrm>
            <a:prstGeom prst="rect">
              <a:avLst/>
            </a:prstGeom>
          </p:spPr>
        </p:pic>
        <p:pic>
          <p:nvPicPr>
            <p:cNvPr id="12" name="Attēls 11">
              <a:extLst>
                <a:ext uri="{FF2B5EF4-FFF2-40B4-BE49-F238E27FC236}">
                  <a16:creationId xmlns:a16="http://schemas.microsoft.com/office/drawing/2014/main" id="{350F50D3-8D71-6C5D-1313-649D554471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5443" t="19339" r="27089" b="53657"/>
            <a:stretch/>
          </p:blipFill>
          <p:spPr>
            <a:xfrm>
              <a:off x="2326510" y="1851953"/>
              <a:ext cx="4587128" cy="1467876"/>
            </a:xfrm>
            <a:prstGeom prst="rect">
              <a:avLst/>
            </a:prstGeom>
          </p:spPr>
        </p:pic>
      </p:grp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6269AEF8-E179-5A6B-D5E5-83A61F37EE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ksta vietturis 5">
            <a:extLst>
              <a:ext uri="{FF2B5EF4-FFF2-40B4-BE49-F238E27FC236}">
                <a16:creationId xmlns:a16="http://schemas.microsoft.com/office/drawing/2014/main" id="{E09F7C25-076A-B6DE-791B-0838F0538F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EEA0ADA-057E-BAA0-0FE7-BF9C90DF37A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DE98337-6602-4868-B908-EB39C4CD68A9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DBBA16-1211-38A1-318E-A58E76473336}"/>
              </a:ext>
            </a:extLst>
          </p:cNvPr>
          <p:cNvSpPr txBox="1"/>
          <p:nvPr/>
        </p:nvSpPr>
        <p:spPr>
          <a:xfrm>
            <a:off x="2792867" y="1215299"/>
            <a:ext cx="7632700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lv-LV" sz="1600" b="1" dirty="0">
                <a:solidFill>
                  <a:srgbClr val="99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NAP27 rīcības virziens “Stipras ģimenes paaudzēs”</a:t>
            </a:r>
          </a:p>
          <a:p>
            <a:pPr lvl="0"/>
            <a:endParaRPr lang="lv-LV" sz="1600" b="1" dirty="0">
              <a:solidFill>
                <a:srgbClr val="9933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lv-LV" sz="1600" b="1" dirty="0">
                <a:solidFill>
                  <a:srgbClr val="99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Prioritāte “Stipras ģimenes, veseli un aktīvi cilvēki”</a:t>
            </a:r>
          </a:p>
          <a:p>
            <a:pPr lvl="1" algn="ctr"/>
            <a:endParaRPr lang="lv-LV" sz="11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Virsraksts 1">
            <a:extLst>
              <a:ext uri="{FF2B5EF4-FFF2-40B4-BE49-F238E27FC236}">
                <a16:creationId xmlns:a16="http://schemas.microsoft.com/office/drawing/2014/main" id="{FA4C852D-7674-1F85-B0E2-B57E5FA32739}"/>
              </a:ext>
            </a:extLst>
          </p:cNvPr>
          <p:cNvSpPr txBox="1">
            <a:spLocks/>
          </p:cNvSpPr>
          <p:nvPr/>
        </p:nvSpPr>
        <p:spPr>
          <a:xfrm>
            <a:off x="4775200" y="716322"/>
            <a:ext cx="3668035" cy="11620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sz="2800" dirty="0">
                <a:solidFill>
                  <a:srgbClr val="993333"/>
                </a:solidFill>
                <a:cs typeface="+mj-cs"/>
              </a:rPr>
              <a:t>NAP2027</a:t>
            </a:r>
            <a:r>
              <a:rPr lang="lv-LV" dirty="0">
                <a:solidFill>
                  <a:srgbClr val="993333"/>
                </a:solidFill>
              </a:rPr>
              <a:t> </a:t>
            </a:r>
            <a:endParaRPr lang="en-US" dirty="0">
              <a:solidFill>
                <a:srgbClr val="99333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53B5E5-4052-4F62-8341-2BDDE071BC8D}"/>
              </a:ext>
            </a:extLst>
          </p:cNvPr>
          <p:cNvSpPr txBox="1"/>
          <p:nvPr/>
        </p:nvSpPr>
        <p:spPr>
          <a:xfrm>
            <a:off x="342900" y="3130266"/>
            <a:ext cx="32639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lv-LV" b="1" dirty="0">
                <a:solidFill>
                  <a:srgbClr val="99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lv-LV" sz="1800" b="1" dirty="0">
                <a:solidFill>
                  <a:srgbClr val="99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ērķis:</a:t>
            </a:r>
          </a:p>
          <a:p>
            <a:pPr lvl="0"/>
            <a:endParaRPr lang="lv-LV" sz="1000" b="1" dirty="0">
              <a:solidFill>
                <a:srgbClr val="99333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lv-LV" sz="1800" b="1" dirty="0">
                <a:solidFill>
                  <a:srgbClr val="328A8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«veseli un aktīvi cilvēki Latvijā kopā veido iekļaujošu sabiedrību, kurā dzimst vairāk bērnu, ir vairāk laimīgu ģimeņu, atbildīgu un par nākotni drošu bērnu vecāku!»</a:t>
            </a:r>
          </a:p>
          <a:p>
            <a:pPr lvl="0"/>
            <a:endParaRPr lang="lv-LV" sz="1800" b="1" dirty="0">
              <a:solidFill>
                <a:srgbClr val="328A8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3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a vietturis 21">
            <a:extLst>
              <a:ext uri="{FF2B5EF4-FFF2-40B4-BE49-F238E27FC236}">
                <a16:creationId xmlns:a16="http://schemas.microsoft.com/office/drawing/2014/main" id="{FE71307A-B8F6-895B-1B09-2CB6547A72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ksta vietturis 22">
            <a:extLst>
              <a:ext uri="{FF2B5EF4-FFF2-40B4-BE49-F238E27FC236}">
                <a16:creationId xmlns:a16="http://schemas.microsoft.com/office/drawing/2014/main" id="{041B4E78-67FB-A976-BA72-2EFF2A37C3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F1AC6F3E-BA3D-4850-39E1-C3BFE962DC4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DE98337-6602-4868-B908-EB39C4CD68A9}" type="slidenum">
              <a:rPr lang="en-US" altLang="lv-LV" smtClean="0"/>
              <a:pPr/>
              <a:t>5</a:t>
            </a:fld>
            <a:endParaRPr lang="en-US" altLang="lv-LV"/>
          </a:p>
        </p:txBody>
      </p:sp>
      <p:graphicFrame>
        <p:nvGraphicFramePr>
          <p:cNvPr id="28" name="Tabula 27">
            <a:extLst>
              <a:ext uri="{FF2B5EF4-FFF2-40B4-BE49-F238E27FC236}">
                <a16:creationId xmlns:a16="http://schemas.microsoft.com/office/drawing/2014/main" id="{40EA0283-B3B6-5E39-5835-EC643FD57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714357"/>
              </p:ext>
            </p:extLst>
          </p:nvPr>
        </p:nvGraphicFramePr>
        <p:xfrm>
          <a:off x="300789" y="1624263"/>
          <a:ext cx="11618119" cy="5009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9752">
                  <a:extLst>
                    <a:ext uri="{9D8B030D-6E8A-4147-A177-3AD203B41FA5}">
                      <a16:colId xmlns:a16="http://schemas.microsoft.com/office/drawing/2014/main" val="229868895"/>
                    </a:ext>
                  </a:extLst>
                </a:gridCol>
                <a:gridCol w="272529">
                  <a:extLst>
                    <a:ext uri="{9D8B030D-6E8A-4147-A177-3AD203B41FA5}">
                      <a16:colId xmlns:a16="http://schemas.microsoft.com/office/drawing/2014/main" val="1332711842"/>
                    </a:ext>
                  </a:extLst>
                </a:gridCol>
                <a:gridCol w="1154802">
                  <a:extLst>
                    <a:ext uri="{9D8B030D-6E8A-4147-A177-3AD203B41FA5}">
                      <a16:colId xmlns:a16="http://schemas.microsoft.com/office/drawing/2014/main" val="1688618752"/>
                    </a:ext>
                  </a:extLst>
                </a:gridCol>
                <a:gridCol w="1155618">
                  <a:extLst>
                    <a:ext uri="{9D8B030D-6E8A-4147-A177-3AD203B41FA5}">
                      <a16:colId xmlns:a16="http://schemas.microsoft.com/office/drawing/2014/main" val="4135384065"/>
                    </a:ext>
                  </a:extLst>
                </a:gridCol>
                <a:gridCol w="1154802">
                  <a:extLst>
                    <a:ext uri="{9D8B030D-6E8A-4147-A177-3AD203B41FA5}">
                      <a16:colId xmlns:a16="http://schemas.microsoft.com/office/drawing/2014/main" val="3290995940"/>
                    </a:ext>
                  </a:extLst>
                </a:gridCol>
                <a:gridCol w="1340616">
                  <a:extLst>
                    <a:ext uri="{9D8B030D-6E8A-4147-A177-3AD203B41FA5}">
                      <a16:colId xmlns:a16="http://schemas.microsoft.com/office/drawing/2014/main" val="3459282020"/>
                    </a:ext>
                  </a:extLst>
                </a:gridCol>
              </a:tblGrid>
              <a:tr h="529054">
                <a:tc>
                  <a:txBody>
                    <a:bodyPr/>
                    <a:lstStyle/>
                    <a:p>
                      <a:pPr algn="l"/>
                      <a:r>
                        <a:rPr lang="lv-LV" sz="2000" dirty="0">
                          <a:effectLst/>
                        </a:rPr>
                        <a:t>Rezultatīvais rādītājs (RR)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effectLst/>
                        </a:rPr>
                        <a:t>2019.gads</a:t>
                      </a:r>
                      <a:endParaRPr lang="en-US" sz="1400" dirty="0">
                        <a:effectLst/>
                      </a:endParaRPr>
                    </a:p>
                    <a:p>
                      <a:pPr algn="ctr"/>
                      <a:r>
                        <a:rPr lang="lv-LV" sz="1600" dirty="0">
                          <a:effectLst/>
                        </a:rPr>
                        <a:t>Bāzes vērtība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effectLst/>
                        </a:rPr>
                        <a:t>2019.gads</a:t>
                      </a:r>
                      <a:endParaRPr lang="en-US" sz="1400" dirty="0">
                        <a:effectLst/>
                      </a:endParaRPr>
                    </a:p>
                    <a:p>
                      <a:pPr algn="ctr"/>
                      <a:r>
                        <a:rPr lang="lv-LV" sz="1600" dirty="0">
                          <a:effectLst/>
                        </a:rPr>
                        <a:t>Bāzes vērtība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effectLst/>
                        </a:rPr>
                        <a:t>2024.gads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effectLst/>
                        </a:rPr>
                        <a:t>2027.gads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effectLst/>
                        </a:rPr>
                        <a:t>Datu avots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3599971095"/>
                  </a:ext>
                </a:extLst>
              </a:tr>
              <a:tr h="608991">
                <a:tc gridSpan="6">
                  <a:txBody>
                    <a:bodyPr/>
                    <a:lstStyle/>
                    <a:p>
                      <a:pPr algn="just"/>
                      <a:r>
                        <a:rPr lang="lv-LV" sz="2000" dirty="0">
                          <a:effectLst/>
                        </a:rPr>
                        <a:t>4.1. Politikas rezultāts (PR): Īstenota visaptveroša un mērķtiecīga ilgtermiņa programma ar konkrētiem atbalsta instrumentiem, kas veicinājusi  dzimstības pieaugumu valstī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733282"/>
                  </a:ext>
                </a:extLst>
              </a:tr>
              <a:tr h="274046">
                <a:tc gridSpan="2"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1. Summārais dzimstības koeficients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1,55 (2020)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1,72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1,77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CSP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1863810496"/>
                  </a:ext>
                </a:extLst>
              </a:tr>
              <a:tr h="274046">
                <a:tc gridSpan="2"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2. Palielinājies reģistrētā laulībā dzimušo bērnu skaits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61.5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63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64.5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CSP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1342733285"/>
                  </a:ext>
                </a:extLst>
              </a:tr>
              <a:tr h="548092">
                <a:tc gridSpan="2"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3. Mājokļa izdevumu slogs -  1 pieaugušais ar bērniem -  “ļoti apgrūtinošs”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30</a:t>
                      </a:r>
                      <a:endParaRPr lang="en-US" sz="1800">
                        <a:effectLst/>
                      </a:endParaRPr>
                    </a:p>
                    <a:p>
                      <a:pPr algn="ctr"/>
                      <a:r>
                        <a:rPr lang="lv-LV" sz="1800">
                          <a:effectLst/>
                        </a:rPr>
                        <a:t>(2020)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CSP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2974029348"/>
                  </a:ext>
                </a:extLst>
              </a:tr>
              <a:tr h="274046">
                <a:tc gridSpan="2"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4. PII pieejamība – rindā reģistrēto bērnu skaits uz PII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10 105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6 700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4 700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VARAM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588338111"/>
                  </a:ext>
                </a:extLst>
              </a:tr>
              <a:tr h="304495">
                <a:tc gridSpan="6">
                  <a:txBody>
                    <a:bodyPr/>
                    <a:lstStyle/>
                    <a:p>
                      <a:r>
                        <a:rPr lang="lv-LV" sz="2000" dirty="0">
                          <a:effectLst/>
                        </a:rPr>
                        <a:t>4.2.</a:t>
                      </a:r>
                      <a:r>
                        <a:rPr lang="lv-LV" sz="1800" dirty="0">
                          <a:effectLst/>
                        </a:rPr>
                        <a:t> </a:t>
                      </a:r>
                      <a:r>
                        <a:rPr lang="lv-LV" sz="2000" dirty="0">
                          <a:effectLst/>
                        </a:rPr>
                        <a:t>Politikas rezultāts (PR): Sabiedrībā dominē pozitīva attieksme pret ģimeni un bērniem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734549"/>
                  </a:ext>
                </a:extLst>
              </a:tr>
              <a:tr h="548092">
                <a:tc gridSpan="2"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1. Noslēgto laulību skaits uz 1000 iedzīvotājiem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effectLst/>
                        </a:rPr>
                        <a:t>5.6</a:t>
                      </a:r>
                      <a:endParaRPr lang="en-US" sz="1800" dirty="0">
                        <a:effectLst/>
                      </a:endParaRPr>
                    </a:p>
                    <a:p>
                      <a:pPr algn="ctr"/>
                      <a:r>
                        <a:rPr lang="lv-LV" sz="1800" dirty="0">
                          <a:effectLst/>
                        </a:rPr>
                        <a:t>(2020)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6.7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CSP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471980602"/>
                  </a:ext>
                </a:extLst>
              </a:tr>
              <a:tr h="274046">
                <a:tc gridSpan="2"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2. Šķirto laulību skaita samazinājums uz 1000 iedzīvotājiem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3.1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CSP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2870666733"/>
                  </a:ext>
                </a:extLst>
              </a:tr>
              <a:tr h="274046">
                <a:tc gridSpan="2"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3. Izglītojamo skaits, kuri darbojas Kultūrizglītības programmā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97 928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98500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99000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IZM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1799921798"/>
                  </a:ext>
                </a:extLst>
              </a:tr>
              <a:tr h="548092">
                <a:tc gridSpan="2">
                  <a:txBody>
                    <a:bodyPr/>
                    <a:lstStyle/>
                    <a:p>
                      <a:pPr algn="l"/>
                      <a:r>
                        <a:rPr lang="lv-LV" sz="1800" dirty="0">
                          <a:effectLst/>
                        </a:rPr>
                        <a:t>4. Izglītojamo skaits, kuri darbojas Sporta interešu izglītības programmā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44 786 (2021)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47 000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50 000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IZM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3663986300"/>
                  </a:ext>
                </a:extLst>
              </a:tr>
              <a:tr h="548092">
                <a:tc gridSpan="2"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5. Ģimenēm ar bērniem piešķirto garantiju skaits hipotekāro kredītu saņemšanai mājokļa iegādei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pPr algn="just"/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3812 </a:t>
                      </a:r>
                      <a:endParaRPr lang="en-US" sz="1800">
                        <a:effectLst/>
                      </a:endParaRPr>
                    </a:p>
                    <a:p>
                      <a:pPr algn="ctr"/>
                      <a:r>
                        <a:rPr lang="lv-LV" sz="1800">
                          <a:effectLst/>
                        </a:rPr>
                        <a:t>(2021)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4500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5 500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effectLst/>
                        </a:rPr>
                        <a:t>EM/</a:t>
                      </a:r>
                      <a:r>
                        <a:rPr lang="lv-LV" sz="1800" dirty="0" err="1">
                          <a:effectLst/>
                        </a:rPr>
                        <a:t>Altum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1320219358"/>
                  </a:ext>
                </a:extLst>
              </a:tr>
            </a:tbl>
          </a:graphicData>
        </a:graphic>
      </p:graphicFrame>
      <p:sp>
        <p:nvSpPr>
          <p:cNvPr id="29" name="Rectangle 7">
            <a:extLst>
              <a:ext uri="{FF2B5EF4-FFF2-40B4-BE49-F238E27FC236}">
                <a16:creationId xmlns:a16="http://schemas.microsoft.com/office/drawing/2014/main" id="{BD3888BF-755F-7ED6-F8B8-D6F6C13FC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871" y="353335"/>
            <a:ext cx="188426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lv-LV" sz="2800" b="1" dirty="0">
                <a:solidFill>
                  <a:srgbClr val="99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BĒRNU, JAUNATNES UN ĢIMENES ATTĪSTĪBAS </a:t>
            </a:r>
            <a:endParaRPr lang="en-US" sz="2800" b="1" dirty="0">
              <a:solidFill>
                <a:srgbClr val="993333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r>
              <a:rPr lang="lv-LV" sz="2800" b="1" dirty="0">
                <a:solidFill>
                  <a:srgbClr val="99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PAMATNOSTĀDNES 2022.–2027. GADAM (1)</a:t>
            </a:r>
            <a:endParaRPr lang="en-US" sz="2800" b="1" dirty="0">
              <a:solidFill>
                <a:srgbClr val="993333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540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a vietturis 21">
            <a:extLst>
              <a:ext uri="{FF2B5EF4-FFF2-40B4-BE49-F238E27FC236}">
                <a16:creationId xmlns:a16="http://schemas.microsoft.com/office/drawing/2014/main" id="{FE71307A-B8F6-895B-1B09-2CB6547A72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ksta vietturis 22">
            <a:extLst>
              <a:ext uri="{FF2B5EF4-FFF2-40B4-BE49-F238E27FC236}">
                <a16:creationId xmlns:a16="http://schemas.microsoft.com/office/drawing/2014/main" id="{041B4E78-67FB-A976-BA72-2EFF2A37C3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F1AC6F3E-BA3D-4850-39E1-C3BFE962DC4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DE98337-6602-4868-B908-EB39C4CD68A9}" type="slidenum">
              <a:rPr lang="en-US" altLang="lv-LV" smtClean="0"/>
              <a:pPr/>
              <a:t>6</a:t>
            </a:fld>
            <a:endParaRPr lang="en-US" altLang="lv-LV"/>
          </a:p>
        </p:txBody>
      </p:sp>
      <p:graphicFrame>
        <p:nvGraphicFramePr>
          <p:cNvPr id="28" name="Tabula 27">
            <a:extLst>
              <a:ext uri="{FF2B5EF4-FFF2-40B4-BE49-F238E27FC236}">
                <a16:creationId xmlns:a16="http://schemas.microsoft.com/office/drawing/2014/main" id="{40EA0283-B3B6-5E39-5835-EC643FD57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59823"/>
              </p:ext>
            </p:extLst>
          </p:nvPr>
        </p:nvGraphicFramePr>
        <p:xfrm>
          <a:off x="273091" y="1575768"/>
          <a:ext cx="11512510" cy="529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305">
                  <a:extLst>
                    <a:ext uri="{9D8B030D-6E8A-4147-A177-3AD203B41FA5}">
                      <a16:colId xmlns:a16="http://schemas.microsoft.com/office/drawing/2014/main" val="229868895"/>
                    </a:ext>
                  </a:extLst>
                </a:gridCol>
                <a:gridCol w="1414357">
                  <a:extLst>
                    <a:ext uri="{9D8B030D-6E8A-4147-A177-3AD203B41FA5}">
                      <a16:colId xmlns:a16="http://schemas.microsoft.com/office/drawing/2014/main" val="1332711842"/>
                    </a:ext>
                  </a:extLst>
                </a:gridCol>
                <a:gridCol w="1145113">
                  <a:extLst>
                    <a:ext uri="{9D8B030D-6E8A-4147-A177-3AD203B41FA5}">
                      <a16:colId xmlns:a16="http://schemas.microsoft.com/office/drawing/2014/main" val="4135384065"/>
                    </a:ext>
                  </a:extLst>
                </a:gridCol>
                <a:gridCol w="1144305">
                  <a:extLst>
                    <a:ext uri="{9D8B030D-6E8A-4147-A177-3AD203B41FA5}">
                      <a16:colId xmlns:a16="http://schemas.microsoft.com/office/drawing/2014/main" val="3290995940"/>
                    </a:ext>
                  </a:extLst>
                </a:gridCol>
                <a:gridCol w="1328430">
                  <a:extLst>
                    <a:ext uri="{9D8B030D-6E8A-4147-A177-3AD203B41FA5}">
                      <a16:colId xmlns:a16="http://schemas.microsoft.com/office/drawing/2014/main" val="3459282020"/>
                    </a:ext>
                  </a:extLst>
                </a:gridCol>
              </a:tblGrid>
              <a:tr h="529583">
                <a:tc>
                  <a:txBody>
                    <a:bodyPr/>
                    <a:lstStyle/>
                    <a:p>
                      <a:pPr algn="l"/>
                      <a:r>
                        <a:rPr lang="lv-LV" sz="2000" dirty="0">
                          <a:effectLst/>
                        </a:rPr>
                        <a:t>Rezultatīvais rādītājs (RR)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effectLst/>
                        </a:rPr>
                        <a:t>2019.gads</a:t>
                      </a:r>
                      <a:endParaRPr lang="en-US" sz="1400" dirty="0">
                        <a:effectLst/>
                      </a:endParaRPr>
                    </a:p>
                    <a:p>
                      <a:pPr algn="ctr"/>
                      <a:r>
                        <a:rPr lang="lv-LV" sz="1600" dirty="0">
                          <a:effectLst/>
                        </a:rPr>
                        <a:t>Bāzes vērtība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effectLst/>
                        </a:rPr>
                        <a:t>2024.gads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effectLst/>
                        </a:rPr>
                        <a:t>2027.gads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effectLst/>
                        </a:rPr>
                        <a:t>Datu avots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3599971095"/>
                  </a:ext>
                </a:extLst>
              </a:tr>
            </a:tbl>
          </a:graphicData>
        </a:graphic>
      </p:graphicFrame>
      <p:sp>
        <p:nvSpPr>
          <p:cNvPr id="29" name="Rectangle 7">
            <a:extLst>
              <a:ext uri="{FF2B5EF4-FFF2-40B4-BE49-F238E27FC236}">
                <a16:creationId xmlns:a16="http://schemas.microsoft.com/office/drawing/2014/main" id="{BD3888BF-755F-7ED6-F8B8-D6F6C13FC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871" y="353335"/>
            <a:ext cx="188426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lv-LV" sz="2800" b="1" dirty="0">
                <a:solidFill>
                  <a:srgbClr val="99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BĒRNU, JAUNATNES UN ĢIMENES ATTĪSTĪBAS </a:t>
            </a:r>
            <a:endParaRPr lang="en-US" sz="2800" b="1" dirty="0">
              <a:solidFill>
                <a:srgbClr val="993333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r>
              <a:rPr lang="lv-LV" sz="2800" b="1" dirty="0">
                <a:solidFill>
                  <a:srgbClr val="993333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PAMATNOSTĀDNES 2022.–2027. GADAM (2)</a:t>
            </a:r>
            <a:endParaRPr lang="en-US" sz="2800" b="1" dirty="0">
              <a:solidFill>
                <a:srgbClr val="993333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graphicFrame>
        <p:nvGraphicFramePr>
          <p:cNvPr id="2" name="Tabula 1">
            <a:extLst>
              <a:ext uri="{FF2B5EF4-FFF2-40B4-BE49-F238E27FC236}">
                <a16:creationId xmlns:a16="http://schemas.microsoft.com/office/drawing/2014/main" id="{5F75EDA6-51D5-99B5-6E1D-D86B53F1E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252276"/>
              </p:ext>
            </p:extLst>
          </p:nvPr>
        </p:nvGraphicFramePr>
        <p:xfrm>
          <a:off x="273090" y="1965650"/>
          <a:ext cx="11512510" cy="4663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0357">
                  <a:extLst>
                    <a:ext uri="{9D8B030D-6E8A-4147-A177-3AD203B41FA5}">
                      <a16:colId xmlns:a16="http://schemas.microsoft.com/office/drawing/2014/main" val="2738606092"/>
                    </a:ext>
                  </a:extLst>
                </a:gridCol>
                <a:gridCol w="1144305">
                  <a:extLst>
                    <a:ext uri="{9D8B030D-6E8A-4147-A177-3AD203B41FA5}">
                      <a16:colId xmlns:a16="http://schemas.microsoft.com/office/drawing/2014/main" val="857168796"/>
                    </a:ext>
                  </a:extLst>
                </a:gridCol>
                <a:gridCol w="1145113">
                  <a:extLst>
                    <a:ext uri="{9D8B030D-6E8A-4147-A177-3AD203B41FA5}">
                      <a16:colId xmlns:a16="http://schemas.microsoft.com/office/drawing/2014/main" val="2596486786"/>
                    </a:ext>
                  </a:extLst>
                </a:gridCol>
                <a:gridCol w="1144305">
                  <a:extLst>
                    <a:ext uri="{9D8B030D-6E8A-4147-A177-3AD203B41FA5}">
                      <a16:colId xmlns:a16="http://schemas.microsoft.com/office/drawing/2014/main" val="2462658739"/>
                    </a:ext>
                  </a:extLst>
                </a:gridCol>
                <a:gridCol w="1328430">
                  <a:extLst>
                    <a:ext uri="{9D8B030D-6E8A-4147-A177-3AD203B41FA5}">
                      <a16:colId xmlns:a16="http://schemas.microsoft.com/office/drawing/2014/main" val="705440470"/>
                    </a:ext>
                  </a:extLst>
                </a:gridCol>
              </a:tblGrid>
              <a:tr h="627055">
                <a:tc gridSpan="5">
                  <a:txBody>
                    <a:bodyPr/>
                    <a:lstStyle/>
                    <a:p>
                      <a:pPr algn="just"/>
                      <a:r>
                        <a:rPr lang="lv-LV" sz="2000" dirty="0">
                          <a:effectLst/>
                        </a:rPr>
                        <a:t>4.3.</a:t>
                      </a:r>
                      <a:r>
                        <a:rPr lang="lv-LV" sz="1800" dirty="0">
                          <a:effectLst/>
                        </a:rPr>
                        <a:t> </a:t>
                      </a:r>
                      <a:r>
                        <a:rPr lang="lv-LV" sz="2000" dirty="0">
                          <a:effectLst/>
                        </a:rPr>
                        <a:t>Politikas rezultāts (PR): Izveidota vispusīga atbalsta sistēma ģimenēm, nodrošinot kvalitatīvu grūtniecības uzraudzības, dzemdību palīdzības un bērnu aprūpes pakalpojumu saņemšanu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032955"/>
                  </a:ext>
                </a:extLst>
              </a:tr>
              <a:tr h="564350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1. Nabadzības riska indekss nepilnām ģimenēm ar apgādībā esošiem bērniem, 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30.6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25.5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20.5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CSP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4154420615"/>
                  </a:ext>
                </a:extLst>
              </a:tr>
              <a:tr h="282175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2. Nabadzības riska indekss ģimenēm ar 3 un vairāk bērniem, 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17.7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15.2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13.7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CSP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1499604983"/>
                  </a:ext>
                </a:extLst>
              </a:tr>
              <a:tr h="282175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3. Vecāku pabalsta saņēmēju skaits (vidēji gadā)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21326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21500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21600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VSAA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3619148425"/>
                  </a:ext>
                </a:extLst>
              </a:tr>
              <a:tr h="293945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4. Zīdaiņu īpatsvars, kuri saņēmuši krūts barošanu (līdz 6 m.) 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effectLst/>
                        </a:rPr>
                        <a:t>57,6</a:t>
                      </a:r>
                      <a:endParaRPr lang="en-US" sz="1800" dirty="0">
                        <a:effectLst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58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59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SPKC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201687228"/>
                  </a:ext>
                </a:extLst>
              </a:tr>
              <a:tr h="564350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5. Stacionārā ārstēto bērnu (0-17g.v.) ar diagnozi „Ievainojumi, saindēšanās un citas ārējās iedarbes sekas” r.sk uz 1000 iedzīvotājiem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10.5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SPKC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3418377064"/>
                  </a:ext>
                </a:extLst>
              </a:tr>
              <a:tr h="282175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6. Aukļu dienestu pašvaldībās skaits, kurās piesaistīts valsts </a:t>
                      </a:r>
                      <a:r>
                        <a:rPr lang="lv-LV" sz="1800" dirty="0" err="1">
                          <a:effectLst/>
                        </a:rPr>
                        <a:t>fin</a:t>
                      </a:r>
                      <a:r>
                        <a:rPr lang="lv-LV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IKVD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165615584"/>
                  </a:ext>
                </a:extLst>
              </a:tr>
              <a:tr h="293945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7. Samazinās kopējais VBTAI saņemto sūdzību skaits par PII.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effectLst/>
                        </a:rPr>
                        <a:t>LM (VBTAI)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843421396"/>
                  </a:ext>
                </a:extLst>
              </a:tr>
              <a:tr h="627055">
                <a:tc gridSpan="5">
                  <a:txBody>
                    <a:bodyPr/>
                    <a:lstStyle/>
                    <a:p>
                      <a:r>
                        <a:rPr lang="lv-LV" sz="2000" dirty="0">
                          <a:effectLst/>
                        </a:rPr>
                        <a:t>4.4.</a:t>
                      </a:r>
                      <a:r>
                        <a:rPr lang="lv-LV" sz="1800" dirty="0">
                          <a:effectLst/>
                        </a:rPr>
                        <a:t> </a:t>
                      </a:r>
                      <a:r>
                        <a:rPr lang="lv-LV" sz="2000" dirty="0">
                          <a:effectLst/>
                        </a:rPr>
                        <a:t>Politikas rezultāts (PR): Nodrošināta efektīva atbalsta sistēma tautiešiem ārvalstīs, kas vēlas un ir motivēti atgriezties tēvzemē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158874"/>
                  </a:ext>
                </a:extLst>
              </a:tr>
              <a:tr h="282175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1. Remigrantu skaits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5114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6000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6000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CSP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2603329168"/>
                  </a:ext>
                </a:extLst>
              </a:tr>
              <a:tr h="282175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2. Remigrantu īpatsvars imigrantu kopskaitā, 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45.6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49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55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>
                          <a:effectLst/>
                        </a:rPr>
                        <a:t>CSP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248926357"/>
                  </a:ext>
                </a:extLst>
              </a:tr>
              <a:tr h="282175">
                <a:tc>
                  <a:txBody>
                    <a:bodyPr/>
                    <a:lstStyle/>
                    <a:p>
                      <a:pPr algn="just"/>
                      <a:r>
                        <a:rPr lang="lv-LV" sz="1800" dirty="0">
                          <a:effectLst/>
                        </a:rPr>
                        <a:t>3. Diasporas skolās iesaistījušies bērni, apmeklē latviešu skolu, %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>
                          <a:effectLst/>
                        </a:rPr>
                        <a:t>LU FSI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57" marR="45857" marT="0" marB="0"/>
                </a:tc>
                <a:extLst>
                  <a:ext uri="{0D108BD9-81ED-4DB2-BD59-A6C34878D82A}">
                    <a16:rowId xmlns:a16="http://schemas.microsoft.com/office/drawing/2014/main" val="255370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557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299499" y="2054089"/>
            <a:ext cx="10261469" cy="3803402"/>
          </a:xfrm>
        </p:spPr>
        <p:txBody>
          <a:bodyPr>
            <a:noAutofit/>
          </a:bodyPr>
          <a:lstStyle/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1800" b="1" dirty="0"/>
              <a:t>Vienota atbildīga institūcija par demogrāfiju plašākā izpratnē </a:t>
            </a:r>
            <a:r>
              <a:rPr lang="lv-LV" sz="1800" b="1" i="1" dirty="0"/>
              <a:t>(migrācija, sabiedrības novecošanās, priekšlaicīgas nāves cēloņi, bērnu traumatisms)</a:t>
            </a:r>
          </a:p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1800" b="1" dirty="0"/>
              <a:t>Pētnieciskā institūcija, kas </a:t>
            </a:r>
            <a:r>
              <a:rPr lang="lv-LV" sz="1800" b="1" dirty="0" err="1"/>
              <a:t>monitorē</a:t>
            </a:r>
            <a:r>
              <a:rPr lang="lv-LV" sz="1800" b="1" dirty="0"/>
              <a:t> iedzīvotāju izmaiņas, prognozē un modelē nākotnes attīstību, novērtē atbalsta instrumentu ietekmi</a:t>
            </a:r>
          </a:p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1800" b="1" dirty="0"/>
              <a:t>Ekspertu sadarbība (LB, CSP, Zinātņu Akadēmija)</a:t>
            </a:r>
          </a:p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1800" b="1" dirty="0">
                <a:solidFill>
                  <a:srgbClr val="C00000"/>
                </a:solidFill>
              </a:rPr>
              <a:t>Politikas plānošana, pamatojoties uz veiktiem pētījumiem</a:t>
            </a:r>
          </a:p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1800" b="1" dirty="0"/>
              <a:t>Iepriekš veikto pētījumu atkārtošana, kas ļauj monitorēt sabiedriskās domas izmaiņas; jaunu pētījumu īstenošana, fokusējoties uz konkrētām mērķa grupām un tām atbilstošiem risinājumiem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8B2D16F-1A30-4AFE-9783-E66F7BA933CF}"/>
              </a:ext>
            </a:extLst>
          </p:cNvPr>
          <p:cNvSpPr txBox="1">
            <a:spLocks/>
          </p:cNvSpPr>
          <p:nvPr/>
        </p:nvSpPr>
        <p:spPr>
          <a:xfrm>
            <a:off x="1299499" y="734291"/>
            <a:ext cx="9593001" cy="1036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US" dirty="0">
                <a:solidFill>
                  <a:srgbClr val="993333"/>
                </a:solidFill>
              </a:rPr>
              <a:t>PRIEKŠLIKUMI </a:t>
            </a:r>
            <a:endParaRPr lang="lv-LV" dirty="0">
              <a:solidFill>
                <a:srgbClr val="993333"/>
              </a:solidFill>
            </a:endParaRPr>
          </a:p>
          <a:p>
            <a:pPr algn="ctr"/>
            <a:r>
              <a:rPr lang="en-US" dirty="0">
                <a:solidFill>
                  <a:srgbClr val="993333"/>
                </a:solidFill>
              </a:rPr>
              <a:t>DEMOGRĀFISK</a:t>
            </a:r>
            <a:r>
              <a:rPr lang="lv-LV" dirty="0">
                <a:solidFill>
                  <a:srgbClr val="993333"/>
                </a:solidFill>
              </a:rPr>
              <a:t>O</a:t>
            </a:r>
            <a:r>
              <a:rPr lang="en-US" dirty="0">
                <a:solidFill>
                  <a:srgbClr val="993333"/>
                </a:solidFill>
              </a:rPr>
              <a:t> RĀDĪTĀJU UZLABOŠAN</a:t>
            </a:r>
            <a:r>
              <a:rPr lang="lv-LV" dirty="0">
                <a:solidFill>
                  <a:srgbClr val="993333"/>
                </a:solidFill>
              </a:rPr>
              <a:t>AI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52653-7F34-42BF-9E03-6992541AF9E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DE98337-6602-4868-B908-EB39C4CD68A9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8982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145440" y="1739571"/>
            <a:ext cx="10436960" cy="4393564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</a:rPr>
              <a:t>Pētījumi uzrāda būtiskas izmaiņas Latvijas sabiedrības kopējā attieksmē un izpratnē par to, kas ir ģimene, bērni un savstarpējās attiecības: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lv-LV" sz="1800" b="1" i="1" dirty="0">
                <a:solidFill>
                  <a:srgbClr val="993333"/>
                </a:solidFill>
              </a:rPr>
              <a:t>«Pētījumu rezultāti ļauj izdarīt secinājumus, ka sabiedrībā samazinās bērnu un ģimenes vērtība, -  līdz ar to arī indivīdi varētu pielikt mazāk pūles, lai šo vērtību realizētu darbībā, veidojot ģimenes un radot bērnus»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1800" dirty="0"/>
              <a:t>Eiropas vērtību pētījums - Latvijas sabiedrības vērtības salīdzinošā skatījumā (2021.g.)</a:t>
            </a:r>
          </a:p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1800" dirty="0"/>
              <a:t> Laulību, dzimstības un pozitīvu bērnu un vecāku attiecību veicinošo faktoru izpēte (2004.g, atkārtots 2022.g.)</a:t>
            </a:r>
          </a:p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Ģimenes valsts politikas pamatnostādņu 2011. – 2017.gadam </a:t>
            </a:r>
            <a:r>
              <a:rPr lang="lv-LV" sz="1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</a:t>
            </a:r>
            <a:r>
              <a:rPr lang="lv-LV" sz="1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–post novērtējums (2018.g.)</a:t>
            </a:r>
            <a:endParaRPr lang="lv-LV" sz="1800" dirty="0"/>
          </a:p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lv-LV" sz="1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«Latvijas ģimenes paaudzēs, 2018» analītisks ziņojums</a:t>
            </a:r>
            <a:endParaRPr lang="lv-LV" sz="1800" dirty="0"/>
          </a:p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lv-LV" sz="1600" dirty="0"/>
          </a:p>
          <a:p>
            <a:pPr marL="171450" indent="-17145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lv-LV" sz="1800" b="1" dirty="0">
              <a:solidFill>
                <a:srgbClr val="328A8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8B2D16F-1A30-4AFE-9783-E66F7BA933CF}"/>
              </a:ext>
            </a:extLst>
          </p:cNvPr>
          <p:cNvSpPr txBox="1">
            <a:spLocks/>
          </p:cNvSpPr>
          <p:nvPr/>
        </p:nvSpPr>
        <p:spPr>
          <a:xfrm>
            <a:off x="2268334" y="1000085"/>
            <a:ext cx="8472008" cy="1036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lv-LV" dirty="0">
                <a:solidFill>
                  <a:srgbClr val="993333"/>
                </a:solidFill>
              </a:rPr>
              <a:t>VĒRTĪBORIENTĀCIJU IZMAIŅAS SABIEDRĪBĀ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52653-7F34-42BF-9E03-6992541AF9E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DE98337-6602-4868-B908-EB39C4CD68A9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4238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627E-7468-5048-BD5A-B910ED8B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38"/>
          </a:xfrm>
        </p:spPr>
        <p:txBody>
          <a:bodyPr/>
          <a:lstStyle/>
          <a:p>
            <a:r>
              <a:rPr lang="lv-LV" altLang="lv-LV" sz="2800"/>
              <a:t>Ar atbildību par Latvijas nākotni!</a:t>
            </a:r>
            <a:br>
              <a:rPr lang="lv-LV" altLang="lv-LV" sz="2800">
                <a:solidFill>
                  <a:srgbClr val="262626"/>
                </a:solidFill>
              </a:rPr>
            </a:br>
            <a:endParaRPr lang="en-US" altLang="lv-LV" sz="28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6FC24-73CC-FB99-3BA9-9B8B14FF6B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9463" y="5181600"/>
            <a:ext cx="10363200" cy="1103313"/>
          </a:xfrm>
        </p:spPr>
        <p:txBody>
          <a:bodyPr/>
          <a:lstStyle/>
          <a:p>
            <a:r>
              <a:rPr lang="lv-LV" altLang="lv-LV" b="1">
                <a:solidFill>
                  <a:srgbClr val="9D2235"/>
                </a:solidFill>
              </a:rPr>
              <a:t>Papildu informācija: </a:t>
            </a:r>
            <a:r>
              <a:rPr lang="lv-LV" altLang="lv-LV" b="1">
                <a:solidFill>
                  <a:srgbClr val="30A8CE"/>
                </a:solidFill>
                <a:hlinkClick r:id="rId2"/>
              </a:rPr>
              <a:t>www.pkc.gov.lv/nap2027</a:t>
            </a:r>
            <a:r>
              <a:rPr lang="lv-LV" altLang="lv-LV" b="1">
                <a:solidFill>
                  <a:srgbClr val="30A8CE"/>
                </a:solidFill>
              </a:rPr>
              <a:t> </a:t>
            </a:r>
          </a:p>
          <a:p>
            <a:r>
              <a:rPr lang="lv-LV" altLang="lv-LV">
                <a:solidFill>
                  <a:srgbClr val="4A452A"/>
                </a:solidFill>
              </a:rPr>
              <a:t>           </a:t>
            </a:r>
          </a:p>
          <a:p>
            <a:r>
              <a:rPr lang="lv-LV" altLang="lv-LV">
                <a:solidFill>
                  <a:srgbClr val="4A452A"/>
                </a:solidFill>
              </a:rPr>
              <a:t>@LVnakotne </a:t>
            </a:r>
          </a:p>
          <a:p>
            <a:endParaRPr lang="en-US" altLang="lv-LV"/>
          </a:p>
        </p:txBody>
      </p:sp>
      <p:pic>
        <p:nvPicPr>
          <p:cNvPr id="70660" name="Attēls 4">
            <a:extLst>
              <a:ext uri="{FF2B5EF4-FFF2-40B4-BE49-F238E27FC236}">
                <a16:creationId xmlns:a16="http://schemas.microsoft.com/office/drawing/2014/main" id="{5069E928-DA15-704A-B544-335A5C3BA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650" y="461963"/>
            <a:ext cx="2255838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915</Words>
  <Application>Microsoft Office PowerPoint</Application>
  <PresentationFormat>Widescreen</PresentationFormat>
  <Paragraphs>162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Rubik</vt:lpstr>
      <vt:lpstr>Times New Roman</vt:lpstr>
      <vt:lpstr>Verdana</vt:lpstr>
      <vt:lpstr>Wingdings</vt:lpstr>
      <vt:lpstr>Office Theme</vt:lpstr>
      <vt:lpstr>  Demogrāfiskā situācija Latvijā un priekšlikumi demogrāfisko rādītāju uzlabošanā  Saeimas Ilgtspējīgas attīstības komisijas sēde, 18.01.2023.                                                                                                        Rudīte Osvalde,  Pārresoru koordinācijas centra vadītāja vietniece,  Attīstības plānošanas nodaļas vadītāja   </vt:lpstr>
      <vt:lpstr>DEMOGRĀFIJA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 atbildību par Latvijas nākotni!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Rudīte Osvalde</dc:creator>
  <cp:lastModifiedBy>Rudite Osvalde</cp:lastModifiedBy>
  <cp:revision>709</cp:revision>
  <cp:lastPrinted>2023-01-18T07:52:49Z</cp:lastPrinted>
  <dcterms:created xsi:type="dcterms:W3CDTF">2020-07-16T11:34:40Z</dcterms:created>
  <dcterms:modified xsi:type="dcterms:W3CDTF">2023-01-18T09:05:59Z</dcterms:modified>
</cp:coreProperties>
</file>